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89" r:id="rId3"/>
    <p:sldId id="270" r:id="rId4"/>
    <p:sldId id="272" r:id="rId5"/>
    <p:sldId id="271" r:id="rId6"/>
    <p:sldId id="273" r:id="rId7"/>
    <p:sldId id="260" r:id="rId8"/>
    <p:sldId id="288" r:id="rId9"/>
    <p:sldId id="276" r:id="rId10"/>
    <p:sldId id="285" r:id="rId11"/>
    <p:sldId id="286" r:id="rId12"/>
    <p:sldId id="287" r:id="rId13"/>
    <p:sldId id="261" r:id="rId14"/>
    <p:sldId id="258" r:id="rId15"/>
    <p:sldId id="259" r:id="rId16"/>
    <p:sldId id="268" r:id="rId17"/>
    <p:sldId id="266" r:id="rId18"/>
    <p:sldId id="263" r:id="rId19"/>
    <p:sldId id="264" r:id="rId20"/>
    <p:sldId id="277" r:id="rId21"/>
    <p:sldId id="282" r:id="rId22"/>
    <p:sldId id="274" r:id="rId23"/>
    <p:sldId id="284" r:id="rId24"/>
    <p:sldId id="278" r:id="rId25"/>
    <p:sldId id="283" r:id="rId26"/>
    <p:sldId id="280" r:id="rId27"/>
    <p:sldId id="281" r:id="rId28"/>
    <p:sldId id="291" r:id="rId29"/>
    <p:sldId id="292" r:id="rId30"/>
    <p:sldId id="293" r:id="rId31"/>
    <p:sldId id="25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EFA4-5805-4AB4-B0CD-D40F9A45F982}"/>
              </a:ext>
            </a:extLst>
          </p:cNvPr>
          <p:cNvSpPr>
            <a:spLocks noGrp="1"/>
          </p:cNvSpPr>
          <p:nvPr>
            <p:ph type="ctrTitle"/>
          </p:nvPr>
        </p:nvSpPr>
        <p:spPr>
          <a:xfrm>
            <a:off x="1431566" y="1136784"/>
            <a:ext cx="7766936" cy="1646302"/>
          </a:xfrm>
        </p:spPr>
        <p:txBody>
          <a:bodyPr/>
          <a:lstStyle/>
          <a:p>
            <a:r>
              <a:rPr lang="en-US" dirty="0"/>
              <a:t>Second Draw PPP</a:t>
            </a:r>
          </a:p>
        </p:txBody>
      </p:sp>
      <p:sp>
        <p:nvSpPr>
          <p:cNvPr id="3" name="Subtitle 2">
            <a:extLst>
              <a:ext uri="{FF2B5EF4-FFF2-40B4-BE49-F238E27FC236}">
                <a16:creationId xmlns:a16="http://schemas.microsoft.com/office/drawing/2014/main" id="{E6AD3544-8381-404D-A5EA-C3EE2B7C685A}"/>
              </a:ext>
            </a:extLst>
          </p:cNvPr>
          <p:cNvSpPr>
            <a:spLocks noGrp="1"/>
          </p:cNvSpPr>
          <p:nvPr>
            <p:ph type="subTitle" idx="1"/>
          </p:nvPr>
        </p:nvSpPr>
        <p:spPr>
          <a:xfrm>
            <a:off x="1507067" y="2783085"/>
            <a:ext cx="7766936" cy="849347"/>
          </a:xfrm>
        </p:spPr>
        <p:txBody>
          <a:bodyPr>
            <a:noAutofit/>
          </a:bodyPr>
          <a:lstStyle/>
          <a:p>
            <a:r>
              <a:rPr lang="en-US" dirty="0"/>
              <a:t>Tony Chan</a:t>
            </a:r>
          </a:p>
          <a:p>
            <a:r>
              <a:rPr lang="en-US" dirty="0"/>
              <a:t>Executive Vice President/Chief Lending Officer</a:t>
            </a:r>
          </a:p>
        </p:txBody>
      </p:sp>
      <p:pic>
        <p:nvPicPr>
          <p:cNvPr id="5" name="Picture 4">
            <a:extLst>
              <a:ext uri="{FF2B5EF4-FFF2-40B4-BE49-F238E27FC236}">
                <a16:creationId xmlns:a16="http://schemas.microsoft.com/office/drawing/2014/main" id="{581DC8D8-5492-46B1-B42D-BFA7171825F5}"/>
              </a:ext>
            </a:extLst>
          </p:cNvPr>
          <p:cNvPicPr>
            <a:picLocks noChangeAspect="1"/>
          </p:cNvPicPr>
          <p:nvPr/>
        </p:nvPicPr>
        <p:blipFill>
          <a:blip r:embed="rId2"/>
          <a:stretch>
            <a:fillRect/>
          </a:stretch>
        </p:blipFill>
        <p:spPr>
          <a:xfrm>
            <a:off x="5576646" y="3702450"/>
            <a:ext cx="3697357" cy="1336431"/>
          </a:xfrm>
          <a:prstGeom prst="rect">
            <a:avLst/>
          </a:prstGeom>
        </p:spPr>
      </p:pic>
    </p:spTree>
    <p:extLst>
      <p:ext uri="{BB962C8B-B14F-4D97-AF65-F5344CB8AC3E}">
        <p14:creationId xmlns:p14="http://schemas.microsoft.com/office/powerpoint/2010/main" val="328720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B46E-7043-4547-9C58-DA0C329753C0}"/>
              </a:ext>
            </a:extLst>
          </p:cNvPr>
          <p:cNvSpPr>
            <a:spLocks noGrp="1"/>
          </p:cNvSpPr>
          <p:nvPr>
            <p:ph type="title"/>
          </p:nvPr>
        </p:nvSpPr>
        <p:spPr/>
        <p:txBody>
          <a:bodyPr/>
          <a:lstStyle/>
          <a:p>
            <a:r>
              <a:rPr lang="en-US" dirty="0"/>
              <a:t>Application Questions</a:t>
            </a:r>
          </a:p>
        </p:txBody>
      </p:sp>
      <p:pic>
        <p:nvPicPr>
          <p:cNvPr id="5" name="Content Placeholder 4">
            <a:extLst>
              <a:ext uri="{FF2B5EF4-FFF2-40B4-BE49-F238E27FC236}">
                <a16:creationId xmlns:a16="http://schemas.microsoft.com/office/drawing/2014/main" id="{2CFB5F2C-078E-4594-81CA-BFA6359A4326}"/>
              </a:ext>
            </a:extLst>
          </p:cNvPr>
          <p:cNvPicPr>
            <a:picLocks noGrp="1" noChangeAspect="1"/>
          </p:cNvPicPr>
          <p:nvPr>
            <p:ph idx="1"/>
          </p:nvPr>
        </p:nvPicPr>
        <p:blipFill>
          <a:blip r:embed="rId2"/>
          <a:stretch>
            <a:fillRect/>
          </a:stretch>
        </p:blipFill>
        <p:spPr>
          <a:xfrm>
            <a:off x="1576836" y="2428256"/>
            <a:ext cx="6798365" cy="3346101"/>
          </a:xfrm>
        </p:spPr>
      </p:pic>
    </p:spTree>
    <p:extLst>
      <p:ext uri="{BB962C8B-B14F-4D97-AF65-F5344CB8AC3E}">
        <p14:creationId xmlns:p14="http://schemas.microsoft.com/office/powerpoint/2010/main" val="207640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00BE-719C-42F5-AE2C-C89A6B524628}"/>
              </a:ext>
            </a:extLst>
          </p:cNvPr>
          <p:cNvSpPr>
            <a:spLocks noGrp="1"/>
          </p:cNvSpPr>
          <p:nvPr>
            <p:ph type="title"/>
          </p:nvPr>
        </p:nvSpPr>
        <p:spPr/>
        <p:txBody>
          <a:bodyPr/>
          <a:lstStyle/>
          <a:p>
            <a:r>
              <a:rPr lang="en-US" dirty="0"/>
              <a:t>Application Certifications</a:t>
            </a:r>
          </a:p>
        </p:txBody>
      </p:sp>
      <p:pic>
        <p:nvPicPr>
          <p:cNvPr id="5" name="Content Placeholder 4">
            <a:extLst>
              <a:ext uri="{FF2B5EF4-FFF2-40B4-BE49-F238E27FC236}">
                <a16:creationId xmlns:a16="http://schemas.microsoft.com/office/drawing/2014/main" id="{FE45916A-7DA2-402A-B302-C96C497232C5}"/>
              </a:ext>
            </a:extLst>
          </p:cNvPr>
          <p:cNvPicPr>
            <a:picLocks noGrp="1" noChangeAspect="1"/>
          </p:cNvPicPr>
          <p:nvPr>
            <p:ph idx="1"/>
          </p:nvPr>
        </p:nvPicPr>
        <p:blipFill>
          <a:blip r:embed="rId2"/>
          <a:stretch>
            <a:fillRect/>
          </a:stretch>
        </p:blipFill>
        <p:spPr>
          <a:xfrm>
            <a:off x="822121" y="1392118"/>
            <a:ext cx="7550091" cy="4649908"/>
          </a:xfrm>
        </p:spPr>
      </p:pic>
    </p:spTree>
    <p:extLst>
      <p:ext uri="{BB962C8B-B14F-4D97-AF65-F5344CB8AC3E}">
        <p14:creationId xmlns:p14="http://schemas.microsoft.com/office/powerpoint/2010/main" val="363049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E19E-A270-4CBB-B2BF-D204E838FBFD}"/>
              </a:ext>
            </a:extLst>
          </p:cNvPr>
          <p:cNvSpPr>
            <a:spLocks noGrp="1"/>
          </p:cNvSpPr>
          <p:nvPr>
            <p:ph type="title"/>
          </p:nvPr>
        </p:nvSpPr>
        <p:spPr/>
        <p:txBody>
          <a:bodyPr/>
          <a:lstStyle/>
          <a:p>
            <a:r>
              <a:rPr lang="en-US" dirty="0"/>
              <a:t>Application Certifications </a:t>
            </a:r>
          </a:p>
        </p:txBody>
      </p:sp>
      <p:pic>
        <p:nvPicPr>
          <p:cNvPr id="5" name="Content Placeholder 4">
            <a:extLst>
              <a:ext uri="{FF2B5EF4-FFF2-40B4-BE49-F238E27FC236}">
                <a16:creationId xmlns:a16="http://schemas.microsoft.com/office/drawing/2014/main" id="{B93A6094-47A3-4E68-AEE2-085315679723}"/>
              </a:ext>
            </a:extLst>
          </p:cNvPr>
          <p:cNvPicPr>
            <a:picLocks noGrp="1" noChangeAspect="1"/>
          </p:cNvPicPr>
          <p:nvPr>
            <p:ph idx="1"/>
          </p:nvPr>
        </p:nvPicPr>
        <p:blipFill>
          <a:blip r:embed="rId2"/>
          <a:stretch>
            <a:fillRect/>
          </a:stretch>
        </p:blipFill>
        <p:spPr>
          <a:xfrm>
            <a:off x="1114266" y="1677798"/>
            <a:ext cx="6420900" cy="4868595"/>
          </a:xfrm>
        </p:spPr>
      </p:pic>
    </p:spTree>
    <p:extLst>
      <p:ext uri="{BB962C8B-B14F-4D97-AF65-F5344CB8AC3E}">
        <p14:creationId xmlns:p14="http://schemas.microsoft.com/office/powerpoint/2010/main" val="132037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F2B1-47A6-4E80-BA7B-43CED91115ED}"/>
              </a:ext>
            </a:extLst>
          </p:cNvPr>
          <p:cNvSpPr>
            <a:spLocks noGrp="1"/>
          </p:cNvSpPr>
          <p:nvPr>
            <p:ph type="title"/>
          </p:nvPr>
        </p:nvSpPr>
        <p:spPr/>
        <p:txBody>
          <a:bodyPr/>
          <a:lstStyle/>
          <a:p>
            <a:r>
              <a:rPr lang="en-US" dirty="0"/>
              <a:t>Documents for Self-Employed </a:t>
            </a:r>
          </a:p>
        </p:txBody>
      </p:sp>
      <p:sp>
        <p:nvSpPr>
          <p:cNvPr id="3" name="Content Placeholder 2">
            <a:extLst>
              <a:ext uri="{FF2B5EF4-FFF2-40B4-BE49-F238E27FC236}">
                <a16:creationId xmlns:a16="http://schemas.microsoft.com/office/drawing/2014/main" id="{71F91F44-43F4-4CAF-AB4C-385A621B17C7}"/>
              </a:ext>
            </a:extLst>
          </p:cNvPr>
          <p:cNvSpPr>
            <a:spLocks noGrp="1"/>
          </p:cNvSpPr>
          <p:nvPr>
            <p:ph idx="1"/>
          </p:nvPr>
        </p:nvSpPr>
        <p:spPr/>
        <p:txBody>
          <a:bodyPr/>
          <a:lstStyle/>
          <a:p>
            <a:r>
              <a:rPr lang="en-US" dirty="0"/>
              <a:t>2019 or 2020 Form 1040 Schedule C (Personal Tax Return)</a:t>
            </a:r>
          </a:p>
          <a:p>
            <a:r>
              <a:rPr lang="en-US" dirty="0"/>
              <a:t>Form 1099-MISC, invoice, bank statement, or book of record, establishing self employment</a:t>
            </a:r>
          </a:p>
          <a:p>
            <a:r>
              <a:rPr lang="en-US" dirty="0"/>
              <a:t>2020 invoice, bank statement, or book of record on or around 2/15/2020</a:t>
            </a:r>
          </a:p>
          <a:p>
            <a:r>
              <a:rPr lang="en-US" dirty="0"/>
              <a:t>Maximum Loan Amount for Self-Employed with no Employees ($20,833)</a:t>
            </a:r>
          </a:p>
          <a:p>
            <a:endParaRPr lang="en-US" dirty="0"/>
          </a:p>
          <a:p>
            <a:r>
              <a:rPr lang="en-US" dirty="0"/>
              <a:t>If Self-Employed with Employees, also submit payroll documents</a:t>
            </a:r>
          </a:p>
          <a:p>
            <a:pPr marL="0" indent="0">
              <a:buNone/>
            </a:pPr>
            <a:endParaRPr lang="en-US" dirty="0"/>
          </a:p>
        </p:txBody>
      </p:sp>
    </p:spTree>
    <p:extLst>
      <p:ext uri="{BB962C8B-B14F-4D97-AF65-F5344CB8AC3E}">
        <p14:creationId xmlns:p14="http://schemas.microsoft.com/office/powerpoint/2010/main" val="235033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28E3-99D7-488E-B8CE-097F264798C3}"/>
              </a:ext>
            </a:extLst>
          </p:cNvPr>
          <p:cNvSpPr>
            <a:spLocks noGrp="1"/>
          </p:cNvSpPr>
          <p:nvPr>
            <p:ph type="title"/>
          </p:nvPr>
        </p:nvSpPr>
        <p:spPr/>
        <p:txBody>
          <a:bodyPr/>
          <a:lstStyle/>
          <a:p>
            <a:r>
              <a:rPr lang="en-US" dirty="0"/>
              <a:t>PPP Loan Submissions to SBA</a:t>
            </a:r>
          </a:p>
        </p:txBody>
      </p:sp>
      <p:pic>
        <p:nvPicPr>
          <p:cNvPr id="5" name="Content Placeholder 4">
            <a:extLst>
              <a:ext uri="{FF2B5EF4-FFF2-40B4-BE49-F238E27FC236}">
                <a16:creationId xmlns:a16="http://schemas.microsoft.com/office/drawing/2014/main" id="{5803E242-B0C2-46C3-B94B-56FDC9CC4409}"/>
              </a:ext>
            </a:extLst>
          </p:cNvPr>
          <p:cNvPicPr>
            <a:picLocks noGrp="1" noChangeAspect="1"/>
          </p:cNvPicPr>
          <p:nvPr>
            <p:ph idx="1"/>
          </p:nvPr>
        </p:nvPicPr>
        <p:blipFill>
          <a:blip r:embed="rId2"/>
          <a:stretch>
            <a:fillRect/>
          </a:stretch>
        </p:blipFill>
        <p:spPr>
          <a:xfrm>
            <a:off x="988063" y="1270000"/>
            <a:ext cx="7975210" cy="4823817"/>
          </a:xfrm>
        </p:spPr>
      </p:pic>
    </p:spTree>
    <p:extLst>
      <p:ext uri="{BB962C8B-B14F-4D97-AF65-F5344CB8AC3E}">
        <p14:creationId xmlns:p14="http://schemas.microsoft.com/office/powerpoint/2010/main" val="310432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1BF5-FBF9-4F5E-8FBF-B199BE933765}"/>
              </a:ext>
            </a:extLst>
          </p:cNvPr>
          <p:cNvSpPr>
            <a:spLocks noGrp="1"/>
          </p:cNvSpPr>
          <p:nvPr>
            <p:ph type="title"/>
          </p:nvPr>
        </p:nvSpPr>
        <p:spPr/>
        <p:txBody>
          <a:bodyPr/>
          <a:lstStyle/>
          <a:p>
            <a:r>
              <a:rPr lang="en-US" dirty="0"/>
              <a:t>PPP Loan Submissions to SBA</a:t>
            </a:r>
          </a:p>
        </p:txBody>
      </p:sp>
      <p:sp>
        <p:nvSpPr>
          <p:cNvPr id="3" name="Content Placeholder 2">
            <a:extLst>
              <a:ext uri="{FF2B5EF4-FFF2-40B4-BE49-F238E27FC236}">
                <a16:creationId xmlns:a16="http://schemas.microsoft.com/office/drawing/2014/main" id="{8098EABD-FA5C-4127-94AF-FE9275758C78}"/>
              </a:ext>
            </a:extLst>
          </p:cNvPr>
          <p:cNvSpPr>
            <a:spLocks noGrp="1"/>
          </p:cNvSpPr>
          <p:nvPr>
            <p:ph idx="1"/>
          </p:nvPr>
        </p:nvSpPr>
        <p:spPr/>
        <p:txBody>
          <a:bodyPr/>
          <a:lstStyle/>
          <a:p>
            <a:pPr>
              <a:lnSpc>
                <a:spcPct val="250000"/>
              </a:lnSpc>
            </a:pPr>
            <a:r>
              <a:rPr lang="en-US" dirty="0"/>
              <a:t>Different than previous PPP approval process</a:t>
            </a:r>
          </a:p>
          <a:p>
            <a:pPr>
              <a:lnSpc>
                <a:spcPct val="250000"/>
              </a:lnSpc>
            </a:pPr>
            <a:r>
              <a:rPr lang="en-US" dirty="0"/>
              <a:t>New PPP Loan Applications go directly to SBA for review and approval</a:t>
            </a:r>
          </a:p>
          <a:p>
            <a:pPr>
              <a:lnSpc>
                <a:spcPct val="250000"/>
              </a:lnSpc>
            </a:pPr>
            <a:r>
              <a:rPr lang="en-US" dirty="0"/>
              <a:t>Typical turnaround times for approval are 2-3 business days. </a:t>
            </a:r>
          </a:p>
          <a:p>
            <a:pPr>
              <a:lnSpc>
                <a:spcPct val="250000"/>
              </a:lnSpc>
            </a:pPr>
            <a:r>
              <a:rPr lang="en-US" dirty="0"/>
              <a:t>Lender will fund the loan within 10 days of approval. </a:t>
            </a:r>
          </a:p>
        </p:txBody>
      </p:sp>
    </p:spTree>
    <p:extLst>
      <p:ext uri="{BB962C8B-B14F-4D97-AF65-F5344CB8AC3E}">
        <p14:creationId xmlns:p14="http://schemas.microsoft.com/office/powerpoint/2010/main" val="3016326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B59C-9A74-40A6-ABD9-4CC13A7C20C6}"/>
              </a:ext>
            </a:extLst>
          </p:cNvPr>
          <p:cNvSpPr>
            <a:spLocks noGrp="1"/>
          </p:cNvSpPr>
          <p:nvPr>
            <p:ph type="title"/>
          </p:nvPr>
        </p:nvSpPr>
        <p:spPr>
          <a:xfrm>
            <a:off x="719279" y="2480345"/>
            <a:ext cx="8596668" cy="2896998"/>
          </a:xfrm>
        </p:spPr>
        <p:txBody>
          <a:bodyPr>
            <a:normAutofit/>
          </a:bodyPr>
          <a:lstStyle/>
          <a:p>
            <a:pPr algn="ctr"/>
            <a:r>
              <a:rPr lang="en-US" sz="5400" dirty="0"/>
              <a:t>Common PPP Application Errors</a:t>
            </a:r>
          </a:p>
        </p:txBody>
      </p:sp>
    </p:spTree>
    <p:extLst>
      <p:ext uri="{BB962C8B-B14F-4D97-AF65-F5344CB8AC3E}">
        <p14:creationId xmlns:p14="http://schemas.microsoft.com/office/powerpoint/2010/main" val="205697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39CC-8E28-438A-A1D8-20FBDEE79769}"/>
              </a:ext>
            </a:extLst>
          </p:cNvPr>
          <p:cNvPicPr>
            <a:picLocks noChangeAspect="1"/>
          </p:cNvPicPr>
          <p:nvPr/>
        </p:nvPicPr>
        <p:blipFill>
          <a:blip r:embed="rId2"/>
          <a:stretch>
            <a:fillRect/>
          </a:stretch>
        </p:blipFill>
        <p:spPr>
          <a:xfrm>
            <a:off x="517829" y="1040234"/>
            <a:ext cx="9090361" cy="4450449"/>
          </a:xfrm>
          <a:prstGeom prst="rect">
            <a:avLst/>
          </a:prstGeom>
        </p:spPr>
      </p:pic>
    </p:spTree>
    <p:extLst>
      <p:ext uri="{BB962C8B-B14F-4D97-AF65-F5344CB8AC3E}">
        <p14:creationId xmlns:p14="http://schemas.microsoft.com/office/powerpoint/2010/main" val="403410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D14622-A35A-49DD-8E5F-7CFD17BA532D}"/>
              </a:ext>
            </a:extLst>
          </p:cNvPr>
          <p:cNvPicPr>
            <a:picLocks noChangeAspect="1"/>
          </p:cNvPicPr>
          <p:nvPr/>
        </p:nvPicPr>
        <p:blipFill>
          <a:blip r:embed="rId2"/>
          <a:stretch>
            <a:fillRect/>
          </a:stretch>
        </p:blipFill>
        <p:spPr>
          <a:xfrm>
            <a:off x="1124125" y="546009"/>
            <a:ext cx="8044610" cy="5765981"/>
          </a:xfrm>
          <a:prstGeom prst="rect">
            <a:avLst/>
          </a:prstGeom>
        </p:spPr>
      </p:pic>
    </p:spTree>
    <p:extLst>
      <p:ext uri="{BB962C8B-B14F-4D97-AF65-F5344CB8AC3E}">
        <p14:creationId xmlns:p14="http://schemas.microsoft.com/office/powerpoint/2010/main" val="2333937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330689-BF0B-46BC-8EBD-39AD43B06C1C}"/>
              </a:ext>
            </a:extLst>
          </p:cNvPr>
          <p:cNvPicPr>
            <a:picLocks noChangeAspect="1"/>
          </p:cNvPicPr>
          <p:nvPr/>
        </p:nvPicPr>
        <p:blipFill>
          <a:blip r:embed="rId2"/>
          <a:stretch>
            <a:fillRect/>
          </a:stretch>
        </p:blipFill>
        <p:spPr>
          <a:xfrm>
            <a:off x="981097" y="1057013"/>
            <a:ext cx="7610801" cy="3529436"/>
          </a:xfrm>
          <a:prstGeom prst="rect">
            <a:avLst/>
          </a:prstGeom>
        </p:spPr>
      </p:pic>
    </p:spTree>
    <p:extLst>
      <p:ext uri="{BB962C8B-B14F-4D97-AF65-F5344CB8AC3E}">
        <p14:creationId xmlns:p14="http://schemas.microsoft.com/office/powerpoint/2010/main" val="322185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0A550-C1AD-450B-8CA3-94C0295603B0}"/>
              </a:ext>
            </a:extLst>
          </p:cNvPr>
          <p:cNvSpPr>
            <a:spLocks noGrp="1"/>
          </p:cNvSpPr>
          <p:nvPr>
            <p:ph idx="1"/>
          </p:nvPr>
        </p:nvSpPr>
        <p:spPr/>
        <p:txBody>
          <a:bodyPr/>
          <a:lstStyle/>
          <a:p>
            <a:r>
              <a:rPr lang="en-US" dirty="0"/>
              <a:t>Founded in 2005 </a:t>
            </a:r>
          </a:p>
          <a:p>
            <a:r>
              <a:rPr lang="en-US" dirty="0"/>
              <a:t>Headquarter in Rowland Heights</a:t>
            </a:r>
          </a:p>
          <a:p>
            <a:r>
              <a:rPr lang="en-US" dirty="0"/>
              <a:t>$1 billion asset size</a:t>
            </a:r>
          </a:p>
          <a:p>
            <a:pPr marL="0" indent="0">
              <a:buNone/>
            </a:pPr>
            <a:endParaRPr lang="en-US" dirty="0"/>
          </a:p>
          <a:p>
            <a:endParaRPr lang="en-US" dirty="0"/>
          </a:p>
        </p:txBody>
      </p:sp>
      <p:pic>
        <p:nvPicPr>
          <p:cNvPr id="4" name="Content Placeholder 4">
            <a:extLst>
              <a:ext uri="{FF2B5EF4-FFF2-40B4-BE49-F238E27FC236}">
                <a16:creationId xmlns:a16="http://schemas.microsoft.com/office/drawing/2014/main" id="{2AFCC0B6-00C1-41E2-A801-06826655016D}"/>
              </a:ext>
            </a:extLst>
          </p:cNvPr>
          <p:cNvPicPr>
            <a:picLocks noChangeAspect="1"/>
          </p:cNvPicPr>
          <p:nvPr/>
        </p:nvPicPr>
        <p:blipFill>
          <a:blip r:embed="rId2"/>
          <a:stretch>
            <a:fillRect/>
          </a:stretch>
        </p:blipFill>
        <p:spPr>
          <a:xfrm>
            <a:off x="1377703" y="3429000"/>
            <a:ext cx="7195930" cy="2190541"/>
          </a:xfrm>
          <a:prstGeom prst="rect">
            <a:avLst/>
          </a:prstGeom>
        </p:spPr>
      </p:pic>
      <p:pic>
        <p:nvPicPr>
          <p:cNvPr id="5" name="Picture 4">
            <a:extLst>
              <a:ext uri="{FF2B5EF4-FFF2-40B4-BE49-F238E27FC236}">
                <a16:creationId xmlns:a16="http://schemas.microsoft.com/office/drawing/2014/main" id="{A6D5D916-8B20-4F37-9FA3-1FE7B54F6398}"/>
              </a:ext>
            </a:extLst>
          </p:cNvPr>
          <p:cNvPicPr>
            <a:picLocks noChangeAspect="1"/>
          </p:cNvPicPr>
          <p:nvPr/>
        </p:nvPicPr>
        <p:blipFill>
          <a:blip r:embed="rId3"/>
          <a:stretch>
            <a:fillRect/>
          </a:stretch>
        </p:blipFill>
        <p:spPr>
          <a:xfrm>
            <a:off x="2648888" y="570243"/>
            <a:ext cx="3697357" cy="1336431"/>
          </a:xfrm>
          <a:prstGeom prst="rect">
            <a:avLst/>
          </a:prstGeom>
        </p:spPr>
      </p:pic>
    </p:spTree>
    <p:extLst>
      <p:ext uri="{BB962C8B-B14F-4D97-AF65-F5344CB8AC3E}">
        <p14:creationId xmlns:p14="http://schemas.microsoft.com/office/powerpoint/2010/main" val="1530245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B59C-9A74-40A6-ABD9-4CC13A7C20C6}"/>
              </a:ext>
            </a:extLst>
          </p:cNvPr>
          <p:cNvSpPr>
            <a:spLocks noGrp="1"/>
          </p:cNvSpPr>
          <p:nvPr>
            <p:ph type="title"/>
          </p:nvPr>
        </p:nvSpPr>
        <p:spPr>
          <a:xfrm>
            <a:off x="719279" y="2480345"/>
            <a:ext cx="8596668" cy="2896998"/>
          </a:xfrm>
        </p:spPr>
        <p:txBody>
          <a:bodyPr>
            <a:normAutofit/>
          </a:bodyPr>
          <a:lstStyle/>
          <a:p>
            <a:pPr algn="ctr"/>
            <a:r>
              <a:rPr lang="en-US" sz="5400" dirty="0"/>
              <a:t>PPP Loan Forgiveness</a:t>
            </a:r>
          </a:p>
        </p:txBody>
      </p:sp>
    </p:spTree>
    <p:extLst>
      <p:ext uri="{BB962C8B-B14F-4D97-AF65-F5344CB8AC3E}">
        <p14:creationId xmlns:p14="http://schemas.microsoft.com/office/powerpoint/2010/main" val="1114553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EC40-D92F-4274-AE1D-AF7384F37B16}"/>
              </a:ext>
            </a:extLst>
          </p:cNvPr>
          <p:cNvSpPr>
            <a:spLocks noGrp="1"/>
          </p:cNvSpPr>
          <p:nvPr>
            <p:ph type="title"/>
          </p:nvPr>
        </p:nvSpPr>
        <p:spPr/>
        <p:txBody>
          <a:bodyPr/>
          <a:lstStyle/>
          <a:p>
            <a:r>
              <a:rPr lang="en-US" dirty="0"/>
              <a:t>Forgiveness Rules</a:t>
            </a:r>
          </a:p>
        </p:txBody>
      </p:sp>
      <p:sp>
        <p:nvSpPr>
          <p:cNvPr id="3" name="Content Placeholder 2">
            <a:extLst>
              <a:ext uri="{FF2B5EF4-FFF2-40B4-BE49-F238E27FC236}">
                <a16:creationId xmlns:a16="http://schemas.microsoft.com/office/drawing/2014/main" id="{E0190348-4EBF-4CCF-B049-C6017A270DEE}"/>
              </a:ext>
            </a:extLst>
          </p:cNvPr>
          <p:cNvSpPr>
            <a:spLocks noGrp="1"/>
          </p:cNvSpPr>
          <p:nvPr>
            <p:ph idx="1"/>
          </p:nvPr>
        </p:nvSpPr>
        <p:spPr/>
        <p:txBody>
          <a:bodyPr>
            <a:normAutofit lnSpcReduction="10000"/>
          </a:bodyPr>
          <a:lstStyle/>
          <a:p>
            <a:r>
              <a:rPr lang="en-US" dirty="0"/>
              <a:t>Must spend 60% of PPP Loan on Payroll Costs</a:t>
            </a:r>
          </a:p>
          <a:p>
            <a:r>
              <a:rPr lang="en-US" dirty="0"/>
              <a:t>Can use other 40% on non-payroll eligible expenses (mortgage interest, rent, utilities, etc.)</a:t>
            </a:r>
          </a:p>
          <a:p>
            <a:r>
              <a:rPr lang="en-US" dirty="0"/>
              <a:t>Salary and Wages eligible for forgiveness may not exceed an annual salary of $100,000, prorated for the Covered Period.</a:t>
            </a:r>
          </a:p>
          <a:p>
            <a:pPr lvl="1"/>
            <a:r>
              <a:rPr lang="en-US" dirty="0"/>
              <a:t>8-week Covered Period, Maximum Salary eligible for forgiveness is $15,385 ($100,000 / 52 weeks x 8 weeks = $15,385)</a:t>
            </a:r>
          </a:p>
          <a:p>
            <a:pPr lvl="1"/>
            <a:r>
              <a:rPr lang="en-US" dirty="0"/>
              <a:t>24-week Covered Period, Maximum Salary eligible for forgiveness is $46,154 ($100,000 / 52 weeks x 24 weeks = $46,154)</a:t>
            </a:r>
          </a:p>
          <a:p>
            <a:r>
              <a:rPr lang="en-US" dirty="0"/>
              <a:t>Owner-employee, self-employed or general partners</a:t>
            </a:r>
          </a:p>
          <a:p>
            <a:pPr lvl="1"/>
            <a:r>
              <a:rPr lang="en-US" dirty="0"/>
              <a:t>Forgiveness Cap is $20,833 (2.5 months of $100,000) or 2.5 times Owner Compensation during 2019/2020, whichever is lower</a:t>
            </a:r>
          </a:p>
        </p:txBody>
      </p:sp>
    </p:spTree>
    <p:extLst>
      <p:ext uri="{BB962C8B-B14F-4D97-AF65-F5344CB8AC3E}">
        <p14:creationId xmlns:p14="http://schemas.microsoft.com/office/powerpoint/2010/main" val="2595099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181A-255C-4D66-B3D9-ADD99D622510}"/>
              </a:ext>
            </a:extLst>
          </p:cNvPr>
          <p:cNvSpPr>
            <a:spLocks noGrp="1"/>
          </p:cNvSpPr>
          <p:nvPr>
            <p:ph type="title"/>
          </p:nvPr>
        </p:nvSpPr>
        <p:spPr/>
        <p:txBody>
          <a:bodyPr/>
          <a:lstStyle/>
          <a:p>
            <a:r>
              <a:rPr lang="en-US" dirty="0"/>
              <a:t>PPP Forgiveness Application</a:t>
            </a:r>
          </a:p>
        </p:txBody>
      </p:sp>
      <p:sp>
        <p:nvSpPr>
          <p:cNvPr id="3" name="Content Placeholder 2">
            <a:extLst>
              <a:ext uri="{FF2B5EF4-FFF2-40B4-BE49-F238E27FC236}">
                <a16:creationId xmlns:a16="http://schemas.microsoft.com/office/drawing/2014/main" id="{926AFA73-ED98-4BCD-941E-CB73762A92B9}"/>
              </a:ext>
            </a:extLst>
          </p:cNvPr>
          <p:cNvSpPr>
            <a:spLocks noGrp="1"/>
          </p:cNvSpPr>
          <p:nvPr>
            <p:ph idx="1"/>
          </p:nvPr>
        </p:nvSpPr>
        <p:spPr/>
        <p:txBody>
          <a:bodyPr/>
          <a:lstStyle/>
          <a:p>
            <a:r>
              <a:rPr lang="en-US" dirty="0"/>
              <a:t>Three Versions of the PPP Forgiveness Application</a:t>
            </a:r>
          </a:p>
          <a:p>
            <a:pPr lvl="1"/>
            <a:r>
              <a:rPr lang="en-US" dirty="0"/>
              <a:t>3508S – Simplified Application for $150,000 or less</a:t>
            </a:r>
          </a:p>
          <a:p>
            <a:pPr lvl="1"/>
            <a:r>
              <a:rPr lang="en-US" dirty="0"/>
              <a:t>3508EZ – Can use if:</a:t>
            </a:r>
          </a:p>
          <a:p>
            <a:pPr lvl="2"/>
            <a:r>
              <a:rPr lang="en-US" dirty="0"/>
              <a:t>Borrower did not reduce salary or hourly wages by more than 25% </a:t>
            </a:r>
            <a:r>
              <a:rPr lang="en-US" b="1" u="sng" dirty="0"/>
              <a:t>AND</a:t>
            </a:r>
            <a:r>
              <a:rPr lang="en-US" dirty="0"/>
              <a:t> did not reduce number of employees</a:t>
            </a:r>
          </a:p>
          <a:p>
            <a:pPr lvl="2"/>
            <a:r>
              <a:rPr lang="en-US" dirty="0"/>
              <a:t>Borrower did no reduce salary or hourly wages by more than 25% </a:t>
            </a:r>
            <a:r>
              <a:rPr lang="en-US" b="1" u="sng" dirty="0"/>
              <a:t>AND</a:t>
            </a:r>
            <a:r>
              <a:rPr lang="en-US" dirty="0"/>
              <a:t> was not able to operate during covered period at the same level of business activity as before 2/15/2020 due to COVID-19</a:t>
            </a:r>
          </a:p>
          <a:p>
            <a:pPr lvl="1"/>
            <a:r>
              <a:rPr lang="en-US" dirty="0"/>
              <a:t>3508 – Borrower not qualified to use EZ form</a:t>
            </a:r>
          </a:p>
        </p:txBody>
      </p:sp>
    </p:spTree>
    <p:extLst>
      <p:ext uri="{BB962C8B-B14F-4D97-AF65-F5344CB8AC3E}">
        <p14:creationId xmlns:p14="http://schemas.microsoft.com/office/powerpoint/2010/main" val="336344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57B7-E60A-4F10-BD04-1949FC0C5DA9}"/>
              </a:ext>
            </a:extLst>
          </p:cNvPr>
          <p:cNvSpPr>
            <a:spLocks noGrp="1"/>
          </p:cNvSpPr>
          <p:nvPr>
            <p:ph type="title"/>
          </p:nvPr>
        </p:nvSpPr>
        <p:spPr/>
        <p:txBody>
          <a:bodyPr/>
          <a:lstStyle/>
          <a:p>
            <a:r>
              <a:rPr lang="en-US" dirty="0"/>
              <a:t>What Documents to Submit? </a:t>
            </a:r>
          </a:p>
        </p:txBody>
      </p:sp>
      <p:sp>
        <p:nvSpPr>
          <p:cNvPr id="3" name="Content Placeholder 2">
            <a:extLst>
              <a:ext uri="{FF2B5EF4-FFF2-40B4-BE49-F238E27FC236}">
                <a16:creationId xmlns:a16="http://schemas.microsoft.com/office/drawing/2014/main" id="{73EE33E0-EE40-4CF5-97F3-F617455767BA}"/>
              </a:ext>
            </a:extLst>
          </p:cNvPr>
          <p:cNvSpPr>
            <a:spLocks noGrp="1"/>
          </p:cNvSpPr>
          <p:nvPr>
            <p:ph idx="1"/>
          </p:nvPr>
        </p:nvSpPr>
        <p:spPr/>
        <p:txBody>
          <a:bodyPr/>
          <a:lstStyle/>
          <a:p>
            <a:r>
              <a:rPr lang="en-US" dirty="0"/>
              <a:t>PPP Forgiveness Application (3508-S or 3508EZ or 3508)</a:t>
            </a:r>
          </a:p>
          <a:p>
            <a:r>
              <a:rPr lang="en-US" dirty="0"/>
              <a:t>Payroll Costs</a:t>
            </a:r>
          </a:p>
          <a:p>
            <a:pPr lvl="1"/>
            <a:r>
              <a:rPr lang="en-US" dirty="0"/>
              <a:t>Third-Party Payroll Summary or Bank Statements for Covered Period</a:t>
            </a:r>
          </a:p>
          <a:p>
            <a:pPr lvl="1"/>
            <a:r>
              <a:rPr lang="en-US" dirty="0"/>
              <a:t>Payroll Tax Filing Reports (Form 941 and DE-9)</a:t>
            </a:r>
          </a:p>
          <a:p>
            <a:pPr lvl="1"/>
            <a:r>
              <a:rPr lang="en-US" dirty="0"/>
              <a:t>Payment Receipts for Employer Contributions for insurance and retirement plans</a:t>
            </a:r>
          </a:p>
          <a:p>
            <a:r>
              <a:rPr lang="en-US" dirty="0"/>
              <a:t>Non-Payroll Costs</a:t>
            </a:r>
          </a:p>
          <a:p>
            <a:pPr lvl="1"/>
            <a:r>
              <a:rPr lang="en-US" dirty="0"/>
              <a:t>Mortgage Interest – Mortgage Statement before Feb 2020 and Proof of Payment </a:t>
            </a:r>
          </a:p>
          <a:p>
            <a:pPr lvl="1"/>
            <a:r>
              <a:rPr lang="en-US" dirty="0"/>
              <a:t>Rent – Lease Agreement from before Feb 2020 and Proof of Payment</a:t>
            </a:r>
          </a:p>
          <a:p>
            <a:pPr lvl="1"/>
            <a:r>
              <a:rPr lang="en-US" dirty="0"/>
              <a:t>Utilities – Utility Bill from Feb 2020 and Proof of Payment</a:t>
            </a:r>
          </a:p>
        </p:txBody>
      </p:sp>
    </p:spTree>
    <p:extLst>
      <p:ext uri="{BB962C8B-B14F-4D97-AF65-F5344CB8AC3E}">
        <p14:creationId xmlns:p14="http://schemas.microsoft.com/office/powerpoint/2010/main" val="2627791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3135-A5D3-442B-813A-DA54CCA9448B}"/>
              </a:ext>
            </a:extLst>
          </p:cNvPr>
          <p:cNvSpPr>
            <a:spLocks noGrp="1"/>
          </p:cNvSpPr>
          <p:nvPr>
            <p:ph type="title"/>
          </p:nvPr>
        </p:nvSpPr>
        <p:spPr/>
        <p:txBody>
          <a:bodyPr/>
          <a:lstStyle/>
          <a:p>
            <a:r>
              <a:rPr lang="en-US" dirty="0"/>
              <a:t>Covered Period</a:t>
            </a:r>
          </a:p>
        </p:txBody>
      </p:sp>
      <p:sp>
        <p:nvSpPr>
          <p:cNvPr id="3" name="Content Placeholder 2">
            <a:extLst>
              <a:ext uri="{FF2B5EF4-FFF2-40B4-BE49-F238E27FC236}">
                <a16:creationId xmlns:a16="http://schemas.microsoft.com/office/drawing/2014/main" id="{6A0F80B3-D863-4B8D-931C-41903D9DE208}"/>
              </a:ext>
            </a:extLst>
          </p:cNvPr>
          <p:cNvSpPr>
            <a:spLocks noGrp="1"/>
          </p:cNvSpPr>
          <p:nvPr>
            <p:ph idx="1"/>
          </p:nvPr>
        </p:nvSpPr>
        <p:spPr>
          <a:xfrm>
            <a:off x="677334" y="4077050"/>
            <a:ext cx="8596668" cy="1964312"/>
          </a:xfrm>
        </p:spPr>
        <p:txBody>
          <a:bodyPr/>
          <a:lstStyle/>
          <a:p>
            <a:r>
              <a:rPr lang="en-US" dirty="0"/>
              <a:t>Period of time to use PPP Funds to be eligible for Full Forgiveness</a:t>
            </a:r>
          </a:p>
          <a:p>
            <a:r>
              <a:rPr lang="en-US" dirty="0"/>
              <a:t>Covered Period Starts on the loan disbursement date</a:t>
            </a:r>
          </a:p>
          <a:p>
            <a:r>
              <a:rPr lang="en-US" dirty="0"/>
              <a:t>Covered Period Ends on a date selected by the Borrower that is between 8 weeks to 24 weeks after loan disbursement. </a:t>
            </a:r>
          </a:p>
        </p:txBody>
      </p:sp>
      <p:pic>
        <p:nvPicPr>
          <p:cNvPr id="5" name="Picture 4">
            <a:extLst>
              <a:ext uri="{FF2B5EF4-FFF2-40B4-BE49-F238E27FC236}">
                <a16:creationId xmlns:a16="http://schemas.microsoft.com/office/drawing/2014/main" id="{021FC4E1-AE8E-441D-9B9D-821BCBE6A576}"/>
              </a:ext>
            </a:extLst>
          </p:cNvPr>
          <p:cNvPicPr>
            <a:picLocks noChangeAspect="1"/>
          </p:cNvPicPr>
          <p:nvPr/>
        </p:nvPicPr>
        <p:blipFill>
          <a:blip r:embed="rId2"/>
          <a:stretch>
            <a:fillRect/>
          </a:stretch>
        </p:blipFill>
        <p:spPr>
          <a:xfrm>
            <a:off x="616713" y="1287780"/>
            <a:ext cx="8158172" cy="2789270"/>
          </a:xfrm>
          <a:prstGeom prst="rect">
            <a:avLst/>
          </a:prstGeom>
        </p:spPr>
      </p:pic>
    </p:spTree>
    <p:extLst>
      <p:ext uri="{BB962C8B-B14F-4D97-AF65-F5344CB8AC3E}">
        <p14:creationId xmlns:p14="http://schemas.microsoft.com/office/powerpoint/2010/main" val="370886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C2CE30-909D-4218-AFC2-014EB2084BD2}"/>
              </a:ext>
            </a:extLst>
          </p:cNvPr>
          <p:cNvPicPr>
            <a:picLocks noChangeAspect="1"/>
          </p:cNvPicPr>
          <p:nvPr/>
        </p:nvPicPr>
        <p:blipFill>
          <a:blip r:embed="rId2"/>
          <a:stretch>
            <a:fillRect/>
          </a:stretch>
        </p:blipFill>
        <p:spPr>
          <a:xfrm>
            <a:off x="1446800" y="419450"/>
            <a:ext cx="5657578" cy="6237215"/>
          </a:xfrm>
          <a:prstGeom prst="rect">
            <a:avLst/>
          </a:prstGeom>
        </p:spPr>
      </p:pic>
    </p:spTree>
    <p:extLst>
      <p:ext uri="{BB962C8B-B14F-4D97-AF65-F5344CB8AC3E}">
        <p14:creationId xmlns:p14="http://schemas.microsoft.com/office/powerpoint/2010/main" val="2575324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78EB72-BD67-4F48-A9F4-4BDD0DF2383A}"/>
              </a:ext>
            </a:extLst>
          </p:cNvPr>
          <p:cNvPicPr>
            <a:picLocks noChangeAspect="1"/>
          </p:cNvPicPr>
          <p:nvPr/>
        </p:nvPicPr>
        <p:blipFill>
          <a:blip r:embed="rId2"/>
          <a:stretch>
            <a:fillRect/>
          </a:stretch>
        </p:blipFill>
        <p:spPr>
          <a:xfrm>
            <a:off x="1681203" y="385894"/>
            <a:ext cx="6196060" cy="5872639"/>
          </a:xfrm>
          <a:prstGeom prst="rect">
            <a:avLst/>
          </a:prstGeom>
        </p:spPr>
      </p:pic>
    </p:spTree>
    <p:extLst>
      <p:ext uri="{BB962C8B-B14F-4D97-AF65-F5344CB8AC3E}">
        <p14:creationId xmlns:p14="http://schemas.microsoft.com/office/powerpoint/2010/main" val="686362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4279F-9A18-4C2A-A7F4-7A41DE5792E4}"/>
              </a:ext>
            </a:extLst>
          </p:cNvPr>
          <p:cNvPicPr>
            <a:picLocks noChangeAspect="1"/>
          </p:cNvPicPr>
          <p:nvPr/>
        </p:nvPicPr>
        <p:blipFill>
          <a:blip r:embed="rId2"/>
          <a:stretch>
            <a:fillRect/>
          </a:stretch>
        </p:blipFill>
        <p:spPr>
          <a:xfrm>
            <a:off x="1812691" y="276836"/>
            <a:ext cx="6349502" cy="6027490"/>
          </a:xfrm>
          <a:prstGeom prst="rect">
            <a:avLst/>
          </a:prstGeom>
        </p:spPr>
      </p:pic>
    </p:spTree>
    <p:extLst>
      <p:ext uri="{BB962C8B-B14F-4D97-AF65-F5344CB8AC3E}">
        <p14:creationId xmlns:p14="http://schemas.microsoft.com/office/powerpoint/2010/main" val="3250930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B59C-9A74-40A6-ABD9-4CC13A7C20C6}"/>
              </a:ext>
            </a:extLst>
          </p:cNvPr>
          <p:cNvSpPr>
            <a:spLocks noGrp="1"/>
          </p:cNvSpPr>
          <p:nvPr>
            <p:ph type="title"/>
          </p:nvPr>
        </p:nvSpPr>
        <p:spPr>
          <a:xfrm>
            <a:off x="719279" y="2480345"/>
            <a:ext cx="8596668" cy="2896998"/>
          </a:xfrm>
        </p:spPr>
        <p:txBody>
          <a:bodyPr>
            <a:normAutofit/>
          </a:bodyPr>
          <a:lstStyle/>
          <a:p>
            <a:pPr algn="ctr"/>
            <a:r>
              <a:rPr lang="en-US" sz="5400" dirty="0"/>
              <a:t>SBA 7(a) Loan Changes</a:t>
            </a:r>
          </a:p>
        </p:txBody>
      </p:sp>
    </p:spTree>
    <p:extLst>
      <p:ext uri="{BB962C8B-B14F-4D97-AF65-F5344CB8AC3E}">
        <p14:creationId xmlns:p14="http://schemas.microsoft.com/office/powerpoint/2010/main" val="481555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8C5D-4CC2-4720-B40B-986536B38771}"/>
              </a:ext>
            </a:extLst>
          </p:cNvPr>
          <p:cNvSpPr>
            <a:spLocks noGrp="1"/>
          </p:cNvSpPr>
          <p:nvPr>
            <p:ph type="title"/>
          </p:nvPr>
        </p:nvSpPr>
        <p:spPr/>
        <p:txBody>
          <a:bodyPr/>
          <a:lstStyle/>
          <a:p>
            <a:r>
              <a:rPr lang="en-US" dirty="0"/>
              <a:t>SBA 7(a) Loan Program Highlights</a:t>
            </a:r>
          </a:p>
        </p:txBody>
      </p:sp>
      <p:sp>
        <p:nvSpPr>
          <p:cNvPr id="3" name="Content Placeholder 2">
            <a:extLst>
              <a:ext uri="{FF2B5EF4-FFF2-40B4-BE49-F238E27FC236}">
                <a16:creationId xmlns:a16="http://schemas.microsoft.com/office/drawing/2014/main" id="{516B078B-3412-4206-ABEC-18D1BC6E4F98}"/>
              </a:ext>
            </a:extLst>
          </p:cNvPr>
          <p:cNvSpPr>
            <a:spLocks noGrp="1"/>
          </p:cNvSpPr>
          <p:nvPr>
            <p:ph idx="1"/>
          </p:nvPr>
        </p:nvSpPr>
        <p:spPr>
          <a:xfrm>
            <a:off x="677334" y="1627465"/>
            <a:ext cx="8596668" cy="4413898"/>
          </a:xfrm>
        </p:spPr>
        <p:txBody>
          <a:bodyPr>
            <a:normAutofit/>
          </a:bodyPr>
          <a:lstStyle/>
          <a:p>
            <a:r>
              <a:rPr lang="en-US" dirty="0"/>
              <a:t>Maximum Loan Amount up to $5,000,000</a:t>
            </a:r>
          </a:p>
          <a:p>
            <a:r>
              <a:rPr lang="en-US" dirty="0"/>
              <a:t>Maximum LTV up to 85% </a:t>
            </a:r>
          </a:p>
          <a:p>
            <a:r>
              <a:rPr lang="en-US" dirty="0"/>
              <a:t>25 year Fully Amortized Loan (Real Estate)</a:t>
            </a:r>
          </a:p>
          <a:p>
            <a:pPr lvl="1"/>
            <a:r>
              <a:rPr lang="en-US" dirty="0"/>
              <a:t>Prepayment Penalty: 5% (Year 1), 3% (Year 2), 1% (Year 3)</a:t>
            </a:r>
          </a:p>
          <a:p>
            <a:r>
              <a:rPr lang="en-US" dirty="0"/>
              <a:t>10 years Fully Amortized Loan (Working Capital, Equipment or Inventory)</a:t>
            </a:r>
          </a:p>
          <a:p>
            <a:r>
              <a:rPr lang="en-US" dirty="0"/>
              <a:t>Guaranty Fee paid to SBA – approximately 3.0 - 3.5% (currently waived!)</a:t>
            </a:r>
          </a:p>
          <a:p>
            <a:r>
              <a:rPr lang="en-US" dirty="0"/>
              <a:t>No Bank Origination Fee (Points), Only Flat Packaging Fee (up to $2,500)</a:t>
            </a:r>
          </a:p>
          <a:p>
            <a:r>
              <a:rPr lang="en-US" dirty="0"/>
              <a:t>Prime based Floating Rate, Adjusted Quarterly </a:t>
            </a:r>
          </a:p>
          <a:p>
            <a:r>
              <a:rPr lang="en-US" dirty="0"/>
              <a:t>Owners over 20% will need to provide Personal Guaranty</a:t>
            </a:r>
          </a:p>
          <a:p>
            <a:r>
              <a:rPr lang="en-US" dirty="0"/>
              <a:t>Source of Down Payment needs to be Verified </a:t>
            </a:r>
          </a:p>
        </p:txBody>
      </p:sp>
    </p:spTree>
    <p:extLst>
      <p:ext uri="{BB962C8B-B14F-4D97-AF65-F5344CB8AC3E}">
        <p14:creationId xmlns:p14="http://schemas.microsoft.com/office/powerpoint/2010/main" val="244552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9D6B-1E5F-4608-BB8E-00AE8C59A666}"/>
              </a:ext>
            </a:extLst>
          </p:cNvPr>
          <p:cNvSpPr>
            <a:spLocks noGrp="1"/>
          </p:cNvSpPr>
          <p:nvPr>
            <p:ph type="title"/>
          </p:nvPr>
        </p:nvSpPr>
        <p:spPr/>
        <p:txBody>
          <a:bodyPr/>
          <a:lstStyle/>
          <a:p>
            <a:r>
              <a:rPr lang="en-US" dirty="0"/>
              <a:t>Who is Eligible for Second Draw PPP? </a:t>
            </a:r>
          </a:p>
        </p:txBody>
      </p:sp>
      <p:sp>
        <p:nvSpPr>
          <p:cNvPr id="3" name="Content Placeholder 2">
            <a:extLst>
              <a:ext uri="{FF2B5EF4-FFF2-40B4-BE49-F238E27FC236}">
                <a16:creationId xmlns:a16="http://schemas.microsoft.com/office/drawing/2014/main" id="{79180AFE-B7F0-44BA-86DC-BD2028DBEA6B}"/>
              </a:ext>
            </a:extLst>
          </p:cNvPr>
          <p:cNvSpPr>
            <a:spLocks noGrp="1"/>
          </p:cNvSpPr>
          <p:nvPr>
            <p:ph idx="1"/>
          </p:nvPr>
        </p:nvSpPr>
        <p:spPr/>
        <p:txBody>
          <a:bodyPr/>
          <a:lstStyle/>
          <a:p>
            <a:r>
              <a:rPr lang="en-US" dirty="0"/>
              <a:t>Borrower has received First Draw PPP Loan </a:t>
            </a:r>
          </a:p>
          <a:p>
            <a:r>
              <a:rPr lang="en-US" dirty="0"/>
              <a:t>Borrower has used, or will use, the full amount of the First Draw PPP Loan before Second Draw PPP disbursement</a:t>
            </a:r>
          </a:p>
          <a:p>
            <a:r>
              <a:rPr lang="en-US" dirty="0"/>
              <a:t>300 or fewer employees</a:t>
            </a:r>
          </a:p>
          <a:p>
            <a:r>
              <a:rPr lang="en-US" dirty="0"/>
              <a:t>Experienced 25% revenue reduction during any quarter of 2020 compared to 2019 (i.e. $100,000 Gross Revenue in Q2 2019 and $50,000 Gross Revenue in Q2 2020)</a:t>
            </a:r>
          </a:p>
          <a:p>
            <a:r>
              <a:rPr lang="en-US" dirty="0"/>
              <a:t>20% or more of ownership must have TIN</a:t>
            </a:r>
          </a:p>
        </p:txBody>
      </p:sp>
    </p:spTree>
    <p:extLst>
      <p:ext uri="{BB962C8B-B14F-4D97-AF65-F5344CB8AC3E}">
        <p14:creationId xmlns:p14="http://schemas.microsoft.com/office/powerpoint/2010/main" val="804400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42B4-CE15-4ECD-8C54-AEC5FE092281}"/>
              </a:ext>
            </a:extLst>
          </p:cNvPr>
          <p:cNvSpPr>
            <a:spLocks noGrp="1"/>
          </p:cNvSpPr>
          <p:nvPr>
            <p:ph type="title"/>
          </p:nvPr>
        </p:nvSpPr>
        <p:spPr/>
        <p:txBody>
          <a:bodyPr/>
          <a:lstStyle/>
          <a:p>
            <a:r>
              <a:rPr lang="en-US" dirty="0"/>
              <a:t>Eligible Real Property Types</a:t>
            </a:r>
          </a:p>
        </p:txBody>
      </p:sp>
      <p:sp>
        <p:nvSpPr>
          <p:cNvPr id="3" name="Content Placeholder 2">
            <a:extLst>
              <a:ext uri="{FF2B5EF4-FFF2-40B4-BE49-F238E27FC236}">
                <a16:creationId xmlns:a16="http://schemas.microsoft.com/office/drawing/2014/main" id="{7F3AAA35-8A77-4492-AB9E-838866D31739}"/>
              </a:ext>
            </a:extLst>
          </p:cNvPr>
          <p:cNvSpPr>
            <a:spLocks noGrp="1"/>
          </p:cNvSpPr>
          <p:nvPr>
            <p:ph idx="1"/>
          </p:nvPr>
        </p:nvSpPr>
        <p:spPr/>
        <p:txBody>
          <a:bodyPr/>
          <a:lstStyle/>
          <a:p>
            <a:pPr>
              <a:lnSpc>
                <a:spcPct val="150000"/>
              </a:lnSpc>
            </a:pPr>
            <a:r>
              <a:rPr lang="en-US" dirty="0"/>
              <a:t>Hotel/Motels</a:t>
            </a:r>
          </a:p>
          <a:p>
            <a:pPr>
              <a:lnSpc>
                <a:spcPct val="150000"/>
              </a:lnSpc>
            </a:pPr>
            <a:r>
              <a:rPr lang="en-US" dirty="0"/>
              <a:t>Owner-Occupied Industrial Warehouse</a:t>
            </a:r>
          </a:p>
          <a:p>
            <a:pPr>
              <a:lnSpc>
                <a:spcPct val="150000"/>
              </a:lnSpc>
            </a:pPr>
            <a:r>
              <a:rPr lang="en-US" dirty="0"/>
              <a:t>Owner-Occupied Office Building</a:t>
            </a:r>
          </a:p>
          <a:p>
            <a:pPr>
              <a:lnSpc>
                <a:spcPct val="150000"/>
              </a:lnSpc>
            </a:pPr>
            <a:r>
              <a:rPr lang="en-US" dirty="0"/>
              <a:t>Medical Facilities </a:t>
            </a:r>
          </a:p>
          <a:p>
            <a:pPr>
              <a:lnSpc>
                <a:spcPct val="150000"/>
              </a:lnSpc>
            </a:pPr>
            <a:r>
              <a:rPr lang="en-US" dirty="0"/>
              <a:t>Restaurant Building</a:t>
            </a:r>
          </a:p>
          <a:p>
            <a:pPr>
              <a:lnSpc>
                <a:spcPct val="150000"/>
              </a:lnSpc>
            </a:pPr>
            <a:r>
              <a:rPr lang="en-US" dirty="0"/>
              <a:t>Other Special Purpose Properties:</a:t>
            </a:r>
          </a:p>
          <a:p>
            <a:pPr lvl="1">
              <a:lnSpc>
                <a:spcPct val="150000"/>
              </a:lnSpc>
            </a:pPr>
            <a:r>
              <a:rPr lang="en-US" dirty="0"/>
              <a:t>Gas Station, Car Wash, Laundromat, Self Storage, etc. </a:t>
            </a:r>
          </a:p>
        </p:txBody>
      </p:sp>
    </p:spTree>
    <p:extLst>
      <p:ext uri="{BB962C8B-B14F-4D97-AF65-F5344CB8AC3E}">
        <p14:creationId xmlns:p14="http://schemas.microsoft.com/office/powerpoint/2010/main" val="3158008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EA09-B771-499D-BD05-02B64465DAD7}"/>
              </a:ext>
            </a:extLst>
          </p:cNvPr>
          <p:cNvSpPr>
            <a:spLocks noGrp="1"/>
          </p:cNvSpPr>
          <p:nvPr>
            <p:ph type="title"/>
          </p:nvPr>
        </p:nvSpPr>
        <p:spPr/>
        <p:txBody>
          <a:bodyPr/>
          <a:lstStyle/>
          <a:p>
            <a:r>
              <a:rPr lang="en-US" dirty="0"/>
              <a:t>Economic Aid Act Changes </a:t>
            </a:r>
          </a:p>
        </p:txBody>
      </p:sp>
      <p:sp>
        <p:nvSpPr>
          <p:cNvPr id="3" name="Content Placeholder 2">
            <a:extLst>
              <a:ext uri="{FF2B5EF4-FFF2-40B4-BE49-F238E27FC236}">
                <a16:creationId xmlns:a16="http://schemas.microsoft.com/office/drawing/2014/main" id="{24DD41D2-4A27-48C0-B00A-8051C1745C67}"/>
              </a:ext>
            </a:extLst>
          </p:cNvPr>
          <p:cNvSpPr>
            <a:spLocks noGrp="1"/>
          </p:cNvSpPr>
          <p:nvPr>
            <p:ph idx="1"/>
          </p:nvPr>
        </p:nvSpPr>
        <p:spPr/>
        <p:txBody>
          <a:bodyPr>
            <a:normAutofit lnSpcReduction="10000"/>
          </a:bodyPr>
          <a:lstStyle/>
          <a:p>
            <a:r>
              <a:rPr lang="en-US" dirty="0"/>
              <a:t>Waiver of the SBA Guaranty Fee </a:t>
            </a:r>
          </a:p>
          <a:p>
            <a:pPr lvl="1"/>
            <a:r>
              <a:rPr lang="en-US" dirty="0"/>
              <a:t>Guaranty Fee on a $5,000,000 SBA 7(a) loan is $138,125. </a:t>
            </a:r>
          </a:p>
          <a:p>
            <a:pPr lvl="1"/>
            <a:r>
              <a:rPr lang="en-US" dirty="0"/>
              <a:t>This Fee is now waived due to Economic Aid Act</a:t>
            </a:r>
          </a:p>
          <a:p>
            <a:pPr lvl="1"/>
            <a:endParaRPr lang="en-US" dirty="0"/>
          </a:p>
          <a:p>
            <a:r>
              <a:rPr lang="en-US" dirty="0"/>
              <a:t>3 months of loan payment covered by SBA (up to $9,000/month) </a:t>
            </a:r>
          </a:p>
          <a:p>
            <a:pPr lvl="1"/>
            <a:r>
              <a:rPr lang="en-US" dirty="0"/>
              <a:t>If loan payment is less than $9,000 a month, there will be no payments due by Borrower for 3 months. </a:t>
            </a:r>
          </a:p>
          <a:p>
            <a:pPr lvl="1"/>
            <a:r>
              <a:rPr lang="en-US" dirty="0"/>
              <a:t>If loan payment is greater than $9,000 a month, Borrower is responsible for the portion above $9,000. (i.e. $15,000 loan payment - $9,000 = $6,000 reduced payment)</a:t>
            </a:r>
          </a:p>
          <a:p>
            <a:pPr marL="457200" lvl="1" indent="0">
              <a:buNone/>
            </a:pPr>
            <a:endParaRPr lang="en-US" dirty="0"/>
          </a:p>
          <a:p>
            <a:r>
              <a:rPr lang="en-US" dirty="0"/>
              <a:t>Changes effective until 9/30/2021 or until funds are depleted </a:t>
            </a:r>
          </a:p>
        </p:txBody>
      </p:sp>
    </p:spTree>
    <p:extLst>
      <p:ext uri="{BB962C8B-B14F-4D97-AF65-F5344CB8AC3E}">
        <p14:creationId xmlns:p14="http://schemas.microsoft.com/office/powerpoint/2010/main" val="163304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BE70-FF1E-4970-BD96-D390E3942957}"/>
              </a:ext>
            </a:extLst>
          </p:cNvPr>
          <p:cNvSpPr>
            <a:spLocks noGrp="1"/>
          </p:cNvSpPr>
          <p:nvPr>
            <p:ph type="title"/>
          </p:nvPr>
        </p:nvSpPr>
        <p:spPr/>
        <p:txBody>
          <a:bodyPr/>
          <a:lstStyle/>
          <a:p>
            <a:r>
              <a:rPr lang="en-US" dirty="0"/>
              <a:t>China and Hong Kong Restriction</a:t>
            </a:r>
          </a:p>
        </p:txBody>
      </p:sp>
      <p:sp>
        <p:nvSpPr>
          <p:cNvPr id="3" name="Content Placeholder 2">
            <a:extLst>
              <a:ext uri="{FF2B5EF4-FFF2-40B4-BE49-F238E27FC236}">
                <a16:creationId xmlns:a16="http://schemas.microsoft.com/office/drawing/2014/main" id="{ABD49C7C-13A7-42FE-B587-9F63BB3E305C}"/>
              </a:ext>
            </a:extLst>
          </p:cNvPr>
          <p:cNvSpPr>
            <a:spLocks noGrp="1"/>
          </p:cNvSpPr>
          <p:nvPr>
            <p:ph idx="1"/>
          </p:nvPr>
        </p:nvSpPr>
        <p:spPr/>
        <p:txBody>
          <a:bodyPr/>
          <a:lstStyle/>
          <a:p>
            <a:r>
              <a:rPr lang="en-US" dirty="0"/>
              <a:t>The Applicant is not a business concern or entity (a) for which an entity created in or organized under the laws of the People’s Republic of China or Special Administrative Region of Hong Kong, or that has significant operations in the People’s Republic of China or the Special Administrative Region of Hong Kong, owns or holds, directly or indirectly, not less than 20 percent of the economic interest of the business concern or entity, including as equity shares or a capital or profit interest in a limited liability company or partnership; or (b) that retains, as a member of the board of directors of the business concern, a person who is a resident of the People’s Republic of China. </a:t>
            </a:r>
          </a:p>
        </p:txBody>
      </p:sp>
    </p:spTree>
    <p:extLst>
      <p:ext uri="{BB962C8B-B14F-4D97-AF65-F5344CB8AC3E}">
        <p14:creationId xmlns:p14="http://schemas.microsoft.com/office/powerpoint/2010/main" val="17829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9A2B-EBCE-4CBC-BD63-21CE2562B50D}"/>
              </a:ext>
            </a:extLst>
          </p:cNvPr>
          <p:cNvSpPr>
            <a:spLocks noGrp="1"/>
          </p:cNvSpPr>
          <p:nvPr>
            <p:ph type="title"/>
          </p:nvPr>
        </p:nvSpPr>
        <p:spPr/>
        <p:txBody>
          <a:bodyPr/>
          <a:lstStyle/>
          <a:p>
            <a:r>
              <a:rPr lang="en-US" dirty="0"/>
              <a:t>Second Draw Terms</a:t>
            </a:r>
          </a:p>
        </p:txBody>
      </p:sp>
      <p:sp>
        <p:nvSpPr>
          <p:cNvPr id="3" name="Content Placeholder 2">
            <a:extLst>
              <a:ext uri="{FF2B5EF4-FFF2-40B4-BE49-F238E27FC236}">
                <a16:creationId xmlns:a16="http://schemas.microsoft.com/office/drawing/2014/main" id="{45F587AB-06AD-462C-912D-46C7C2587620}"/>
              </a:ext>
            </a:extLst>
          </p:cNvPr>
          <p:cNvSpPr>
            <a:spLocks noGrp="1"/>
          </p:cNvSpPr>
          <p:nvPr>
            <p:ph idx="1"/>
          </p:nvPr>
        </p:nvSpPr>
        <p:spPr/>
        <p:txBody>
          <a:bodyPr>
            <a:normAutofit lnSpcReduction="10000"/>
          </a:bodyPr>
          <a:lstStyle/>
          <a:p>
            <a:pPr>
              <a:lnSpc>
                <a:spcPct val="200000"/>
              </a:lnSpc>
            </a:pPr>
            <a:r>
              <a:rPr lang="en-US" dirty="0"/>
              <a:t>Loan Amount: 2.5 times monthly payroll </a:t>
            </a:r>
          </a:p>
          <a:p>
            <a:pPr>
              <a:lnSpc>
                <a:spcPct val="200000"/>
              </a:lnSpc>
            </a:pPr>
            <a:r>
              <a:rPr lang="en-US" dirty="0"/>
              <a:t>3.5 times monthly payment for restaurants and hotel/motels (NAICS 72…)</a:t>
            </a:r>
          </a:p>
          <a:p>
            <a:pPr>
              <a:lnSpc>
                <a:spcPct val="200000"/>
              </a:lnSpc>
            </a:pPr>
            <a:r>
              <a:rPr lang="en-US" dirty="0"/>
              <a:t>Maximum Second Draw Loan Amount: $2,000,000</a:t>
            </a:r>
          </a:p>
          <a:p>
            <a:pPr>
              <a:lnSpc>
                <a:spcPct val="200000"/>
              </a:lnSpc>
            </a:pPr>
            <a:r>
              <a:rPr lang="en-US" dirty="0"/>
              <a:t>1% interest rate</a:t>
            </a:r>
          </a:p>
          <a:p>
            <a:pPr>
              <a:lnSpc>
                <a:spcPct val="200000"/>
              </a:lnSpc>
            </a:pPr>
            <a:r>
              <a:rPr lang="en-US" dirty="0"/>
              <a:t>5 year maturity</a:t>
            </a:r>
          </a:p>
          <a:p>
            <a:pPr>
              <a:lnSpc>
                <a:spcPct val="200000"/>
              </a:lnSpc>
            </a:pPr>
            <a:r>
              <a:rPr lang="en-US" dirty="0"/>
              <a:t>Eligible for Full Loan Forgiveness!</a:t>
            </a:r>
          </a:p>
          <a:p>
            <a:endParaRPr lang="en-US" dirty="0"/>
          </a:p>
        </p:txBody>
      </p:sp>
    </p:spTree>
    <p:extLst>
      <p:ext uri="{BB962C8B-B14F-4D97-AF65-F5344CB8AC3E}">
        <p14:creationId xmlns:p14="http://schemas.microsoft.com/office/powerpoint/2010/main" val="1584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C53C-6B41-4719-9003-1D29F651E166}"/>
              </a:ext>
            </a:extLst>
          </p:cNvPr>
          <p:cNvSpPr>
            <a:spLocks noGrp="1"/>
          </p:cNvSpPr>
          <p:nvPr>
            <p:ph type="title"/>
          </p:nvPr>
        </p:nvSpPr>
        <p:spPr/>
        <p:txBody>
          <a:bodyPr/>
          <a:lstStyle/>
          <a:p>
            <a:r>
              <a:rPr lang="en-US" dirty="0"/>
              <a:t>Eligible Use of Funds	</a:t>
            </a:r>
          </a:p>
        </p:txBody>
      </p:sp>
      <p:sp>
        <p:nvSpPr>
          <p:cNvPr id="3" name="Content Placeholder 2">
            <a:extLst>
              <a:ext uri="{FF2B5EF4-FFF2-40B4-BE49-F238E27FC236}">
                <a16:creationId xmlns:a16="http://schemas.microsoft.com/office/drawing/2014/main" id="{939640C1-281A-4BF7-B08F-CEB240A5E49F}"/>
              </a:ext>
            </a:extLst>
          </p:cNvPr>
          <p:cNvSpPr>
            <a:spLocks noGrp="1"/>
          </p:cNvSpPr>
          <p:nvPr>
            <p:ph idx="1"/>
          </p:nvPr>
        </p:nvSpPr>
        <p:spPr/>
        <p:txBody>
          <a:bodyPr/>
          <a:lstStyle/>
          <a:p>
            <a:r>
              <a:rPr lang="en-US" dirty="0"/>
              <a:t>Payroll Costs (Must use 60% of PPP Loan for Full Forgiveness)</a:t>
            </a:r>
          </a:p>
          <a:p>
            <a:r>
              <a:rPr lang="en-US" dirty="0"/>
              <a:t>Rent</a:t>
            </a:r>
          </a:p>
          <a:p>
            <a:r>
              <a:rPr lang="en-US" dirty="0"/>
              <a:t>Mortgage Interest</a:t>
            </a:r>
          </a:p>
          <a:p>
            <a:r>
              <a:rPr lang="en-US" dirty="0"/>
              <a:t>Utilities</a:t>
            </a:r>
          </a:p>
          <a:p>
            <a:r>
              <a:rPr lang="en-US" dirty="0"/>
              <a:t>Covered Operations Expenditures</a:t>
            </a:r>
          </a:p>
          <a:p>
            <a:r>
              <a:rPr lang="en-US" dirty="0"/>
              <a:t>Covered Property Damage</a:t>
            </a:r>
          </a:p>
          <a:p>
            <a:r>
              <a:rPr lang="en-US" dirty="0"/>
              <a:t>Covered Supplier Costs</a:t>
            </a:r>
          </a:p>
          <a:p>
            <a:r>
              <a:rPr lang="en-US" dirty="0"/>
              <a:t>Covered Worker Protection Expenditures</a:t>
            </a:r>
          </a:p>
        </p:txBody>
      </p:sp>
    </p:spTree>
    <p:extLst>
      <p:ext uri="{BB962C8B-B14F-4D97-AF65-F5344CB8AC3E}">
        <p14:creationId xmlns:p14="http://schemas.microsoft.com/office/powerpoint/2010/main" val="24015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02DC-0B45-4546-B74D-8D3BE1944F19}"/>
              </a:ext>
            </a:extLst>
          </p:cNvPr>
          <p:cNvSpPr>
            <a:spLocks noGrp="1"/>
          </p:cNvSpPr>
          <p:nvPr>
            <p:ph type="title"/>
          </p:nvPr>
        </p:nvSpPr>
        <p:spPr/>
        <p:txBody>
          <a:bodyPr/>
          <a:lstStyle/>
          <a:p>
            <a:r>
              <a:rPr lang="en-US" dirty="0"/>
              <a:t>Documents to Submit for PPP</a:t>
            </a:r>
          </a:p>
        </p:txBody>
      </p:sp>
      <p:sp>
        <p:nvSpPr>
          <p:cNvPr id="3" name="Content Placeholder 2">
            <a:extLst>
              <a:ext uri="{FF2B5EF4-FFF2-40B4-BE49-F238E27FC236}">
                <a16:creationId xmlns:a16="http://schemas.microsoft.com/office/drawing/2014/main" id="{5F5A3351-C074-43E3-A839-B92E0F8589F6}"/>
              </a:ext>
            </a:extLst>
          </p:cNvPr>
          <p:cNvSpPr>
            <a:spLocks noGrp="1"/>
          </p:cNvSpPr>
          <p:nvPr>
            <p:ph idx="1"/>
          </p:nvPr>
        </p:nvSpPr>
        <p:spPr/>
        <p:txBody>
          <a:bodyPr>
            <a:normAutofit fontScale="92500" lnSpcReduction="20000"/>
          </a:bodyPr>
          <a:lstStyle/>
          <a:p>
            <a:r>
              <a:rPr lang="en-US" dirty="0"/>
              <a:t>PPP Application (2483 and 2483-SD), new versions as of 01/08/2021. </a:t>
            </a:r>
          </a:p>
          <a:p>
            <a:r>
              <a:rPr lang="en-US" dirty="0"/>
              <a:t>Payroll Records for 2019 or 2020</a:t>
            </a:r>
          </a:p>
          <a:p>
            <a:pPr lvl="1"/>
            <a:r>
              <a:rPr lang="en-US" dirty="0"/>
              <a:t>Form 941s for all 4 Quarters</a:t>
            </a:r>
          </a:p>
          <a:p>
            <a:pPr lvl="1"/>
            <a:r>
              <a:rPr lang="en-US" dirty="0"/>
              <a:t>Payroll Summary</a:t>
            </a:r>
          </a:p>
          <a:p>
            <a:pPr lvl="1"/>
            <a:r>
              <a:rPr lang="en-US" dirty="0"/>
              <a:t>Evidence of any retirement, group health, life, disability, vision, dental insurance contributions paid by employer (if applicable)</a:t>
            </a:r>
          </a:p>
          <a:p>
            <a:pPr lvl="1"/>
            <a:r>
              <a:rPr lang="en-US" dirty="0"/>
              <a:t>IRS Form 1065 K-1s for partnerships</a:t>
            </a:r>
          </a:p>
          <a:p>
            <a:pPr lvl="1"/>
            <a:endParaRPr lang="en-US" dirty="0"/>
          </a:p>
          <a:p>
            <a:r>
              <a:rPr lang="en-US" dirty="0"/>
              <a:t>For Second Draw PPP, evidence of 25% decrease in one quarter of 2020 vs. 2019</a:t>
            </a:r>
          </a:p>
          <a:p>
            <a:pPr lvl="1"/>
            <a:r>
              <a:rPr lang="en-US" dirty="0"/>
              <a:t>Quarterly Financial Statements (if not audited, need to be signed and dated)</a:t>
            </a:r>
          </a:p>
          <a:p>
            <a:pPr lvl="1"/>
            <a:r>
              <a:rPr lang="en-US" dirty="0"/>
              <a:t>Bank Statements</a:t>
            </a:r>
          </a:p>
          <a:p>
            <a:pPr lvl="1"/>
            <a:r>
              <a:rPr lang="en-US" dirty="0"/>
              <a:t>Annual Tax Returns for 2019 and 2020 </a:t>
            </a:r>
          </a:p>
          <a:p>
            <a:endParaRPr lang="en-US" dirty="0"/>
          </a:p>
        </p:txBody>
      </p:sp>
    </p:spTree>
    <p:extLst>
      <p:ext uri="{BB962C8B-B14F-4D97-AF65-F5344CB8AC3E}">
        <p14:creationId xmlns:p14="http://schemas.microsoft.com/office/powerpoint/2010/main" val="240892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7CB8-C09A-473E-9DA5-A8875FFE98CF}"/>
              </a:ext>
            </a:extLst>
          </p:cNvPr>
          <p:cNvSpPr>
            <a:spLocks noGrp="1"/>
          </p:cNvSpPr>
          <p:nvPr>
            <p:ph type="title"/>
          </p:nvPr>
        </p:nvSpPr>
        <p:spPr/>
        <p:txBody>
          <a:bodyPr/>
          <a:lstStyle/>
          <a:p>
            <a:r>
              <a:rPr lang="en-US" dirty="0"/>
              <a:t>How to Calculate Monthly Payroll</a:t>
            </a:r>
          </a:p>
        </p:txBody>
      </p:sp>
      <p:sp>
        <p:nvSpPr>
          <p:cNvPr id="3" name="Content Placeholder 2">
            <a:extLst>
              <a:ext uri="{FF2B5EF4-FFF2-40B4-BE49-F238E27FC236}">
                <a16:creationId xmlns:a16="http://schemas.microsoft.com/office/drawing/2014/main" id="{77E2150C-20E5-4832-B81E-9F59C62B1DB0}"/>
              </a:ext>
            </a:extLst>
          </p:cNvPr>
          <p:cNvSpPr>
            <a:spLocks noGrp="1"/>
          </p:cNvSpPr>
          <p:nvPr>
            <p:ph idx="1"/>
          </p:nvPr>
        </p:nvSpPr>
        <p:spPr/>
        <p:txBody>
          <a:bodyPr/>
          <a:lstStyle/>
          <a:p>
            <a:r>
              <a:rPr lang="en-US" dirty="0"/>
              <a:t>Applicant may use 2019 or 2020 payroll</a:t>
            </a:r>
          </a:p>
          <a:p>
            <a:r>
              <a:rPr lang="en-US" dirty="0"/>
              <a:t>Add up all 4 quarters of Form 941 Gross Wages</a:t>
            </a:r>
          </a:p>
          <a:p>
            <a:r>
              <a:rPr lang="en-US" dirty="0"/>
              <a:t>Use Payroll Summary to Exclude Employees with Salary over $100,000</a:t>
            </a:r>
          </a:p>
          <a:p>
            <a:r>
              <a:rPr lang="en-US" dirty="0"/>
              <a:t>Add Employer Paid Payroll Costs (health insurance premium, retirement benefits, state/local taxes)</a:t>
            </a:r>
          </a:p>
          <a:p>
            <a:r>
              <a:rPr lang="en-US" dirty="0"/>
              <a:t>Take Total and Divide by 12 for Average Monthly Payroll</a:t>
            </a:r>
          </a:p>
          <a:p>
            <a:endParaRPr lang="en-US" dirty="0"/>
          </a:p>
          <a:p>
            <a:r>
              <a:rPr lang="en-US" dirty="0"/>
              <a:t>PPP Loan Amount is Average Monthly Payroll times 2.5 (or 3.5) is your PPP Loan Amount</a:t>
            </a:r>
          </a:p>
        </p:txBody>
      </p:sp>
    </p:spTree>
    <p:extLst>
      <p:ext uri="{BB962C8B-B14F-4D97-AF65-F5344CB8AC3E}">
        <p14:creationId xmlns:p14="http://schemas.microsoft.com/office/powerpoint/2010/main" val="322465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A26E-6461-4B06-B302-68F571439BD3}"/>
              </a:ext>
            </a:extLst>
          </p:cNvPr>
          <p:cNvSpPr>
            <a:spLocks noGrp="1"/>
          </p:cNvSpPr>
          <p:nvPr>
            <p:ph type="title"/>
          </p:nvPr>
        </p:nvSpPr>
        <p:spPr/>
        <p:txBody>
          <a:bodyPr/>
          <a:lstStyle/>
          <a:p>
            <a:r>
              <a:rPr lang="en-US" dirty="0"/>
              <a:t>Second Draw Application</a:t>
            </a:r>
          </a:p>
        </p:txBody>
      </p:sp>
      <p:pic>
        <p:nvPicPr>
          <p:cNvPr id="9" name="Content Placeholder 8">
            <a:extLst>
              <a:ext uri="{FF2B5EF4-FFF2-40B4-BE49-F238E27FC236}">
                <a16:creationId xmlns:a16="http://schemas.microsoft.com/office/drawing/2014/main" id="{6985E09B-57F2-4402-B6BF-E23C416A9A81}"/>
              </a:ext>
            </a:extLst>
          </p:cNvPr>
          <p:cNvPicPr>
            <a:picLocks noGrp="1" noChangeAspect="1"/>
          </p:cNvPicPr>
          <p:nvPr>
            <p:ph idx="1"/>
          </p:nvPr>
        </p:nvPicPr>
        <p:blipFill>
          <a:blip r:embed="rId2"/>
          <a:stretch>
            <a:fillRect/>
          </a:stretch>
        </p:blipFill>
        <p:spPr>
          <a:xfrm>
            <a:off x="1477445" y="2503618"/>
            <a:ext cx="6997148" cy="3195376"/>
          </a:xfrm>
        </p:spPr>
      </p:pic>
    </p:spTree>
    <p:extLst>
      <p:ext uri="{BB962C8B-B14F-4D97-AF65-F5344CB8AC3E}">
        <p14:creationId xmlns:p14="http://schemas.microsoft.com/office/powerpoint/2010/main" val="29202037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4355</TotalTime>
  <Words>1272</Words>
  <Application>Microsoft Office PowerPoint</Application>
  <PresentationFormat>Widescreen</PresentationFormat>
  <Paragraphs>128</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Trebuchet MS</vt:lpstr>
      <vt:lpstr>Wingdings 3</vt:lpstr>
      <vt:lpstr>Facet</vt:lpstr>
      <vt:lpstr>Second Draw PPP</vt:lpstr>
      <vt:lpstr>PowerPoint Presentation</vt:lpstr>
      <vt:lpstr>Who is Eligible for Second Draw PPP? </vt:lpstr>
      <vt:lpstr>China and Hong Kong Restriction</vt:lpstr>
      <vt:lpstr>Second Draw Terms</vt:lpstr>
      <vt:lpstr>Eligible Use of Funds </vt:lpstr>
      <vt:lpstr>Documents to Submit for PPP</vt:lpstr>
      <vt:lpstr>How to Calculate Monthly Payroll</vt:lpstr>
      <vt:lpstr>Second Draw Application</vt:lpstr>
      <vt:lpstr>Application Questions</vt:lpstr>
      <vt:lpstr>Application Certifications</vt:lpstr>
      <vt:lpstr>Application Certifications </vt:lpstr>
      <vt:lpstr>Documents for Self-Employed </vt:lpstr>
      <vt:lpstr>PPP Loan Submissions to SBA</vt:lpstr>
      <vt:lpstr>PPP Loan Submissions to SBA</vt:lpstr>
      <vt:lpstr>Common PPP Application Errors</vt:lpstr>
      <vt:lpstr>PowerPoint Presentation</vt:lpstr>
      <vt:lpstr>PowerPoint Presentation</vt:lpstr>
      <vt:lpstr>PowerPoint Presentation</vt:lpstr>
      <vt:lpstr>PPP Loan Forgiveness</vt:lpstr>
      <vt:lpstr>Forgiveness Rules</vt:lpstr>
      <vt:lpstr>PPP Forgiveness Application</vt:lpstr>
      <vt:lpstr>What Documents to Submit? </vt:lpstr>
      <vt:lpstr>Covered Period</vt:lpstr>
      <vt:lpstr>PowerPoint Presentation</vt:lpstr>
      <vt:lpstr>PowerPoint Presentation</vt:lpstr>
      <vt:lpstr>PowerPoint Presentation</vt:lpstr>
      <vt:lpstr>SBA 7(a) Loan Changes</vt:lpstr>
      <vt:lpstr>SBA 7(a) Loan Program Highlights</vt:lpstr>
      <vt:lpstr>Eligible Real Property Types</vt:lpstr>
      <vt:lpstr>Economic Aid Act Changes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Second Draw</dc:title>
  <dc:creator>Tony Chan</dc:creator>
  <cp:lastModifiedBy>Tony Chan</cp:lastModifiedBy>
  <cp:revision>35</cp:revision>
  <dcterms:created xsi:type="dcterms:W3CDTF">2021-01-19T23:42:27Z</dcterms:created>
  <dcterms:modified xsi:type="dcterms:W3CDTF">2021-02-18T02:29:23Z</dcterms:modified>
</cp:coreProperties>
</file>